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0" r:id="rId2"/>
    <p:sldId id="425" r:id="rId3"/>
    <p:sldId id="426" r:id="rId4"/>
    <p:sldId id="428" r:id="rId5"/>
    <p:sldId id="427" r:id="rId6"/>
    <p:sldId id="429" r:id="rId7"/>
    <p:sldId id="431" r:id="rId8"/>
    <p:sldId id="430" r:id="rId9"/>
  </p:sldIdLst>
  <p:sldSz cx="9144000" cy="6858000" type="screen4x3"/>
  <p:notesSz cx="6797675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C3A0"/>
    <a:srgbClr val="543F3E"/>
    <a:srgbClr val="E4AA78"/>
    <a:srgbClr val="499BCF"/>
    <a:srgbClr val="BD6028"/>
    <a:srgbClr val="DD7940"/>
    <a:srgbClr val="E09E68"/>
    <a:srgbClr val="FAE6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1921" autoAdjust="0"/>
  </p:normalViewPr>
  <p:slideViewPr>
    <p:cSldViewPr>
      <p:cViewPr varScale="1">
        <p:scale>
          <a:sx n="89" d="100"/>
          <a:sy n="89" d="100"/>
        </p:scale>
        <p:origin x="64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06C9A749-0EA1-4D98-AB43-7495ABA46B6E}" type="datetimeFigureOut">
              <a:rPr lang="hu-HU"/>
              <a:pPr>
                <a:defRPr/>
              </a:pPr>
              <a:t>2019. 11. 09.</a:t>
            </a:fld>
            <a:endParaRPr lang="hu-HU" dirty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27DEE7EE-78C2-4C02-8D1D-B41B8752D150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B0E44466-30BC-4AE6-8959-FFD941E65D9A}" type="datetimeFigureOut">
              <a:rPr lang="hu-HU"/>
              <a:pPr>
                <a:defRPr/>
              </a:pPr>
              <a:t>2019. 11. 09.</a:t>
            </a:fld>
            <a:endParaRPr lang="hu-HU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272FE3CC-20D0-48E9-A952-600A221A1046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fontAlgn="ctr" hangingPunct="1"/>
            <a:r>
              <a:rPr lang="hu-HU" altLang="hu-HU" b="1" smtClean="0"/>
              <a:t>Vizsgatípus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Felkészítő tanfolyamon résztvevők száma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Felkészítő 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Vizsgára jelentkezettek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Vizsgán megjelentek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Sikeres vizsgát tett tisztviselők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vizsgacsoportok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Titkos 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152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136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531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526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szakvizsga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364 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405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387 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341 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21 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összesen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1047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 41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1150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1127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1003 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59 </a:t>
            </a:r>
            <a:endParaRPr lang="hu-HU" altLang="hu-HU" smtClean="0"/>
          </a:p>
          <a:p>
            <a:endParaRPr lang="hu-HU" altLang="hu-HU" smtClean="0"/>
          </a:p>
        </p:txBody>
      </p:sp>
      <p:sp>
        <p:nvSpPr>
          <p:cNvPr id="5124" name="Dia számának hely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0356DB-95F3-4BC1-9667-A06CE47F2887}" type="slidenum">
              <a:rPr lang="hu-HU" altLang="hu-HU"/>
              <a:pPr/>
              <a:t>1</a:t>
            </a:fld>
            <a:endParaRPr lang="hu-HU" alt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F88356-6F54-4C3D-A6BA-92C739EC7AE5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F3967-0D30-4304-9E99-E724C5D0FB47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AECB15-A1D5-49D9-8D86-B4612B86451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7ECB5-D94B-4E89-B8A1-2E07A072CAE2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63AE4-2E1D-4B84-83D3-149337F2221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AA14DC-2140-4B26-B659-BC4D1DA288C3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FC5B0E-B547-4EF9-BC2B-F61C340CB60A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3027E0-00E4-445C-973E-B3C91BC521AD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0F8EAC-6909-41D5-9F4B-C21B84DAF3A6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F8AEB4-C83A-45B0-A800-309C6CD876A8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B62E96-3B3F-4F43-B604-0491183647BC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b="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ACCF5672-F343-4C16-A952-E16D4E47403A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anose="02020603050405020304" pitchFamily="18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anose="02020603050405020304" pitchFamily="18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anose="02020603050405020304" pitchFamily="18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anose="02020603050405020304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TM0m9AtIw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artalom helye 2"/>
          <p:cNvSpPr>
            <a:spLocks noGrp="1"/>
          </p:cNvSpPr>
          <p:nvPr>
            <p:ph idx="4294967295"/>
          </p:nvPr>
        </p:nvSpPr>
        <p:spPr>
          <a:xfrm>
            <a:off x="0" y="1916113"/>
            <a:ext cx="9144000" cy="46037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hu-HU" sz="40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Európai kockázati szabályozás és kormányzás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hu-HU" sz="40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Vámügyi és rendészeti kockázatelemzés és válságkezelés</a:t>
            </a:r>
            <a:endParaRPr lang="hu-HU" sz="3600" b="1" kern="1200" dirty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hu-HU" sz="3600" b="1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Szegedi László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endParaRPr lang="hu-HU" sz="1050" b="1" kern="1200" dirty="0" smtClean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hu-HU" sz="2800" b="1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NKE-ÁNTK</a:t>
            </a:r>
            <a:endParaRPr lang="hu-HU" sz="2800" b="1" kern="1200" dirty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hu-HU" altLang="hu-HU" b="1" dirty="0" smtClean="0">
                <a:solidFill>
                  <a:srgbClr val="C00000"/>
                </a:solidFill>
                <a:cs typeface="Times New Roman" pitchFamily="18" charset="0"/>
              </a:rPr>
              <a:t>Az egyes tematikus egységek</a:t>
            </a:r>
            <a:endParaRPr lang="hu-HU" altLang="hu-HU" b="1" dirty="0" smtClean="0">
              <a:solidFill>
                <a:srgbClr val="C00000"/>
              </a:solidFill>
            </a:endParaRPr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/>
              <a:t>Bevezetés, tantárgyi követelmények ismertetése;	</a:t>
            </a:r>
          </a:p>
          <a:p>
            <a:r>
              <a:rPr lang="hu-HU" sz="2800" dirty="0" smtClean="0"/>
              <a:t>A kockázat szerepe, helye, értékelési lehetőségei</a:t>
            </a:r>
          </a:p>
          <a:p>
            <a:r>
              <a:rPr lang="hu-HU" sz="2800" dirty="0" smtClean="0"/>
              <a:t>A válsághelyzetek szerepe; </a:t>
            </a:r>
          </a:p>
          <a:p>
            <a:r>
              <a:rPr lang="hu-HU" sz="2800" dirty="0" smtClean="0"/>
              <a:t>Szabályozni a bizonytalansági tényezőket; Szabályozás helyes szintje</a:t>
            </a:r>
          </a:p>
          <a:p>
            <a:r>
              <a:rPr lang="hu-HU" sz="2800" dirty="0" smtClean="0"/>
              <a:t>Kockázati szabályozás és kormányzás</a:t>
            </a:r>
            <a:r>
              <a:rPr lang="hu-HU" sz="2800" b="1" dirty="0" smtClean="0"/>
              <a:t> </a:t>
            </a:r>
            <a:r>
              <a:rPr lang="hu-HU" sz="2800" dirty="0" smtClean="0"/>
              <a:t>a belső piacon </a:t>
            </a:r>
          </a:p>
          <a:p>
            <a:r>
              <a:rPr lang="hu-HU" sz="2800" dirty="0" smtClean="0"/>
              <a:t>Kockázati szabályozás és kormányzás</a:t>
            </a:r>
            <a:r>
              <a:rPr lang="hu-HU" sz="2800" b="1" dirty="0" smtClean="0"/>
              <a:t> </a:t>
            </a:r>
            <a:r>
              <a:rPr lang="hu-HU" sz="2800" dirty="0" smtClean="0"/>
              <a:t>a közmenedzsmentben </a:t>
            </a:r>
          </a:p>
          <a:p>
            <a:r>
              <a:rPr lang="hu-HU" sz="2800" dirty="0" smtClean="0"/>
              <a:t>Kockázati szabályozás és kormányzás</a:t>
            </a:r>
            <a:r>
              <a:rPr lang="hu-HU" sz="2800" b="1" dirty="0" smtClean="0"/>
              <a:t> </a:t>
            </a:r>
            <a:r>
              <a:rPr lang="hu-HU" sz="2800" dirty="0" smtClean="0"/>
              <a:t>a rendészetben </a:t>
            </a:r>
          </a:p>
          <a:p>
            <a:endParaRPr lang="hu-HU" altLang="hu-HU" sz="2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hu-HU" altLang="hu-HU" b="1" dirty="0" smtClean="0">
                <a:solidFill>
                  <a:srgbClr val="C00000"/>
                </a:solidFill>
              </a:rPr>
              <a:t>Alapvetések</a:t>
            </a:r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/>
              <a:t>Anyagi jogi szabályozás szempontjából vámunió kezdetektől közösségi hatáskör – alapja Uniós Vámkódex és közös </a:t>
            </a:r>
            <a:r>
              <a:rPr lang="hu-HU" sz="2800" dirty="0" err="1" smtClean="0"/>
              <a:t>kereskedelempoilitkia</a:t>
            </a:r>
            <a:endParaRPr lang="hu-HU" sz="2800" dirty="0" smtClean="0"/>
          </a:p>
          <a:p>
            <a:r>
              <a:rPr lang="hu-HU" sz="2800" dirty="0" smtClean="0"/>
              <a:t>Eljárásjogi és szervezeti szempontból Schengeni együttműködés 1980-as években</a:t>
            </a:r>
          </a:p>
          <a:p>
            <a:r>
              <a:rPr lang="hu-HU" sz="2800" dirty="0" smtClean="0"/>
              <a:t>Pillérszerkezeti struktúra fennállása Maastricht Lisszaboni Szerződésig</a:t>
            </a:r>
          </a:p>
          <a:p>
            <a:r>
              <a:rPr lang="hu-HU" sz="2800" dirty="0" smtClean="0"/>
              <a:t>Szervezeti önállósodás EUROPOL, FRONTEX, Határőrizeti és Parti Őrség</a:t>
            </a:r>
          </a:p>
          <a:p>
            <a:endParaRPr lang="hu-HU" altLang="hu-HU" sz="2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Kockázati szabályozás és eszközök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„</a:t>
            </a:r>
            <a:r>
              <a:rPr lang="hu-HU" dirty="0" smtClean="0"/>
              <a:t>Aki </a:t>
            </a:r>
            <a:r>
              <a:rPr lang="hu-HU" dirty="0" smtClean="0"/>
              <a:t>mindent akar </a:t>
            </a:r>
            <a:r>
              <a:rPr lang="hu-HU" dirty="0" smtClean="0"/>
              <a:t>védeni, </a:t>
            </a:r>
            <a:r>
              <a:rPr lang="hu-HU" dirty="0" smtClean="0"/>
              <a:t>semmit se </a:t>
            </a:r>
            <a:r>
              <a:rPr lang="hu-HU" dirty="0" smtClean="0"/>
              <a:t>véd meg igazán” paradoxon</a:t>
            </a:r>
            <a:endParaRPr lang="hu-HU" dirty="0" smtClean="0"/>
          </a:p>
          <a:p>
            <a:r>
              <a:rPr lang="hu-HU" dirty="0" smtClean="0"/>
              <a:t>Nagy számok törvénye és kockázati </a:t>
            </a:r>
            <a:r>
              <a:rPr lang="hu-HU" dirty="0" smtClean="0"/>
              <a:t>pontok</a:t>
            </a:r>
          </a:p>
          <a:p>
            <a:r>
              <a:rPr lang="hu-HU" dirty="0" smtClean="0"/>
              <a:t>Miképpen lehet/érdemes a szűkös erőforrásokat a legeredményesebb felderítés szolgálatába állítani?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Kockázati szabályozás és eszközök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2800" b="1" dirty="0" err="1" smtClean="0"/>
              <a:t>Authorized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Economic</a:t>
            </a:r>
            <a:r>
              <a:rPr lang="hu-HU" sz="2800" b="1" dirty="0" smtClean="0"/>
              <a:t> Operator (AEO):</a:t>
            </a:r>
          </a:p>
          <a:p>
            <a:r>
              <a:rPr lang="hu-HU" sz="2800" dirty="0" smtClean="0"/>
              <a:t> alapja a Vámkódex módosítása 2005-ben és folyamatos </a:t>
            </a:r>
            <a:r>
              <a:rPr lang="hu-HU" sz="2800" dirty="0" smtClean="0"/>
              <a:t>partnerségi </a:t>
            </a:r>
            <a:r>
              <a:rPr lang="hu-HU" sz="2800" dirty="0" smtClean="0"/>
              <a:t>kapcsolat a nemzetközi ellátási láncokban érintett gazdasági szereplő és vámhatóságok között  </a:t>
            </a:r>
          </a:p>
          <a:p>
            <a:r>
              <a:rPr lang="hu-HU" sz="2800" dirty="0" smtClean="0"/>
              <a:t>Egyik tagállami hatóság kiállítja többi elismeri – elektronikus bejelentési rendszer EU </a:t>
            </a:r>
            <a:r>
              <a:rPr lang="hu-HU" sz="2800" dirty="0" err="1" smtClean="0"/>
              <a:t>Trader</a:t>
            </a:r>
            <a:r>
              <a:rPr lang="hu-HU" sz="2800" dirty="0" smtClean="0"/>
              <a:t> Portál keresztül</a:t>
            </a:r>
          </a:p>
          <a:p>
            <a:r>
              <a:rPr lang="hu-HU" sz="2800" dirty="0" smtClean="0"/>
              <a:t>Gyorsabb, gyorsított, könnyített ellenőrzés, előzetes jelzések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Kockázati szabályozás és eszközök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2800" b="1" dirty="0" smtClean="0"/>
              <a:t>Szúrópróbaszerű ellenőrzés okmányon kívül </a:t>
            </a:r>
          </a:p>
          <a:p>
            <a:pPr marL="514350" indent="-514350">
              <a:buAutoNum type="alphaLcParenR"/>
            </a:pPr>
            <a:r>
              <a:rPr lang="hu-HU" sz="2800" b="1" dirty="0" smtClean="0"/>
              <a:t>Kereskedelmi határforgalmi</a:t>
            </a:r>
          </a:p>
          <a:p>
            <a:pPr marL="514350" indent="-514350">
              <a:buFontTx/>
              <a:buChar char="-"/>
            </a:pPr>
            <a:r>
              <a:rPr lang="hu-HU" sz="2800" dirty="0" smtClean="0"/>
              <a:t>Big </a:t>
            </a:r>
            <a:r>
              <a:rPr lang="hu-HU" sz="2800" dirty="0" err="1" smtClean="0"/>
              <a:t>data</a:t>
            </a:r>
            <a:r>
              <a:rPr lang="hu-HU" sz="2800" dirty="0" smtClean="0"/>
              <a:t> alapján</a:t>
            </a:r>
          </a:p>
          <a:p>
            <a:pPr marL="514350" indent="-514350">
              <a:buFontTx/>
              <a:buChar char="-"/>
            </a:pPr>
            <a:r>
              <a:rPr lang="hu-HU" sz="2800" dirty="0" err="1" smtClean="0"/>
              <a:t>Személyt-okmányt-minden</a:t>
            </a:r>
            <a:r>
              <a:rPr lang="hu-HU" sz="2800" dirty="0" smtClean="0"/>
              <a:t> mást</a:t>
            </a:r>
          </a:p>
          <a:p>
            <a:pPr marL="514350" indent="-514350">
              <a:buFontTx/>
              <a:buChar char="-"/>
            </a:pPr>
            <a:r>
              <a:rPr lang="hu-HU" sz="2800" dirty="0" smtClean="0"/>
              <a:t>Gazdasági társaságok láncolata</a:t>
            </a:r>
          </a:p>
          <a:p>
            <a:pPr marL="514350" indent="-514350">
              <a:buNone/>
            </a:pPr>
            <a:r>
              <a:rPr lang="hu-HU" sz="2800" b="1" dirty="0" smtClean="0"/>
              <a:t>b)   Utasforgalmi – határőrizeti </a:t>
            </a:r>
            <a:endParaRPr lang="hu-HU" sz="2800" dirty="0" smtClean="0"/>
          </a:p>
          <a:p>
            <a:r>
              <a:rPr lang="hu-HU" dirty="0" smtClean="0"/>
              <a:t>Big </a:t>
            </a:r>
            <a:r>
              <a:rPr lang="hu-HU" dirty="0" err="1" smtClean="0"/>
              <a:t>data</a:t>
            </a:r>
            <a:r>
              <a:rPr lang="hu-HU" dirty="0" smtClean="0"/>
              <a:t> itt is – felengedhet-e gépre előzetes ellenőrzés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Kockázati szabályozás és eszközök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2800" b="1" dirty="0" smtClean="0"/>
              <a:t>API rendszer </a:t>
            </a:r>
          </a:p>
          <a:p>
            <a:pPr>
              <a:buFontTx/>
              <a:buChar char="-"/>
            </a:pPr>
            <a:r>
              <a:rPr lang="hu-HU" sz="2800" dirty="0" smtClean="0"/>
              <a:t>US alapú </a:t>
            </a:r>
          </a:p>
          <a:p>
            <a:pPr>
              <a:buFontTx/>
              <a:buChar char="-"/>
            </a:pPr>
            <a:r>
              <a:rPr lang="hu-HU" sz="2800" dirty="0" smtClean="0"/>
              <a:t>Előzetes ellenőrzési rendszer</a:t>
            </a:r>
            <a:endParaRPr lang="hu-HU" sz="2800" dirty="0" smtClean="0"/>
          </a:p>
          <a:p>
            <a:pPr>
              <a:buNone/>
            </a:pPr>
            <a:endParaRPr lang="hu-HU" sz="2800" b="1" dirty="0"/>
          </a:p>
          <a:p>
            <a:pPr>
              <a:buNone/>
            </a:pPr>
            <a:r>
              <a:rPr lang="hu-HU" sz="2800" b="1" dirty="0" smtClean="0"/>
              <a:t>PNR rendszer</a:t>
            </a:r>
            <a:endParaRPr lang="hu-HU" dirty="0" smtClean="0"/>
          </a:p>
          <a:p>
            <a:r>
              <a:rPr lang="hu-HU" dirty="0" smtClean="0"/>
              <a:t>EU </a:t>
            </a:r>
          </a:p>
          <a:p>
            <a:r>
              <a:rPr lang="hu-HU" dirty="0" smtClean="0"/>
              <a:t>Kockázati minte felrajzolása</a:t>
            </a:r>
          </a:p>
          <a:p>
            <a:r>
              <a:rPr lang="hu-HU" dirty="0" smtClean="0"/>
              <a:t>2018 után átültetés – Bizottság normatív aktusai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777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Kockázati szabályozás és eszközök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sz="2400" b="1" dirty="0" smtClean="0"/>
              <a:t>SOCTA </a:t>
            </a:r>
            <a:r>
              <a:rPr lang="hu-HU" sz="2400" dirty="0" smtClean="0"/>
              <a:t>(</a:t>
            </a:r>
            <a:r>
              <a:rPr lang="hu-HU" sz="2400" dirty="0" err="1" smtClean="0"/>
              <a:t>Serious</a:t>
            </a:r>
            <a:r>
              <a:rPr lang="hu-HU" sz="2400" dirty="0" smtClean="0"/>
              <a:t> and </a:t>
            </a:r>
            <a:r>
              <a:rPr lang="hu-HU" sz="2400" dirty="0" err="1" smtClean="0"/>
              <a:t>organised</a:t>
            </a:r>
            <a:r>
              <a:rPr lang="hu-HU" sz="2400" dirty="0" smtClean="0"/>
              <a:t> </a:t>
            </a:r>
            <a:r>
              <a:rPr lang="hu-HU" sz="2400" dirty="0" err="1" smtClean="0"/>
              <a:t>crime</a:t>
            </a:r>
            <a:r>
              <a:rPr lang="hu-HU" sz="2400" dirty="0" smtClean="0"/>
              <a:t> </a:t>
            </a:r>
            <a:r>
              <a:rPr lang="hu-HU" sz="2400" dirty="0" err="1" smtClean="0"/>
              <a:t>threat</a:t>
            </a:r>
            <a:r>
              <a:rPr lang="hu-HU" sz="2400" dirty="0" smtClean="0"/>
              <a:t> </a:t>
            </a:r>
            <a:r>
              <a:rPr lang="hu-HU" sz="2400" dirty="0" err="1" smtClean="0"/>
              <a:t>assessment</a:t>
            </a:r>
            <a:r>
              <a:rPr lang="hu-HU" sz="2400" dirty="0" smtClean="0"/>
              <a:t>): 2017 adott bűncselekmények: </a:t>
            </a:r>
            <a:r>
              <a:rPr lang="hu-HU" sz="2400" dirty="0" err="1" smtClean="0"/>
              <a:t>kiberbűnözés</a:t>
            </a:r>
            <a:r>
              <a:rPr lang="hu-HU" sz="2400" dirty="0" smtClean="0"/>
              <a:t>. Kábítószerekkel kapcsolatos bűnözés, embercsempészet, tulajdon elleni szervezett bűnözés, pénzmosás, </a:t>
            </a:r>
            <a:r>
              <a:rPr lang="hu-HU" sz="2400" dirty="0" err="1" smtClean="0"/>
              <a:t>okirathamisítás</a:t>
            </a:r>
            <a:r>
              <a:rPr lang="hu-HU" sz="2400" dirty="0" smtClean="0"/>
              <a:t>, adott javak, szolgáltatások online kereskedelme</a:t>
            </a:r>
          </a:p>
          <a:p>
            <a:pPr marL="0" indent="0" algn="just">
              <a:buFontTx/>
              <a:buChar char="-"/>
            </a:pPr>
            <a:r>
              <a:rPr lang="hu-HU" sz="2400" dirty="0" smtClean="0"/>
              <a:t> EUROPOL rendszere</a:t>
            </a:r>
          </a:p>
          <a:p>
            <a:pPr marL="0" indent="0" algn="just">
              <a:buFontTx/>
              <a:buChar char="-"/>
            </a:pPr>
            <a:r>
              <a:rPr lang="hu-HU" sz="2400" dirty="0" smtClean="0"/>
              <a:t> fikció: múltbéli szervezett bűnözés jövőben is érvényes lesz-e</a:t>
            </a:r>
          </a:p>
          <a:p>
            <a:pPr marL="0" indent="0" algn="just">
              <a:buFontTx/>
              <a:buChar char="-"/>
            </a:pPr>
            <a:r>
              <a:rPr lang="hu-HU" sz="2400" dirty="0" smtClean="0"/>
              <a:t> klaszterezés: „események” jellemzői alapján – véges erőforrás legjobb felhasználása  (pl. konténerek ellenőrzése nemzetközi </a:t>
            </a:r>
            <a:r>
              <a:rPr lang="hu-HU" sz="2400" dirty="0" err="1" smtClean="0"/>
              <a:t>árúforgalmban</a:t>
            </a:r>
            <a:r>
              <a:rPr lang="hu-HU" sz="2400" dirty="0" smtClean="0"/>
              <a:t>)</a:t>
            </a:r>
          </a:p>
          <a:p>
            <a:r>
              <a:rPr lang="hu-HU" dirty="0">
                <a:hlinkClick r:id="rId2"/>
              </a:rPr>
              <a:t>https://www.youtube.com/watch?v=OTM0m9AtIwQ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ilágossá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UKözjogiAlapjai_2017feb13" id="{536DD7B2-EB97-40A6-B1A1-325D080B929D}" vid="{2A948D63-DCAF-4C3A-8227-6BB09A86DD9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EUKözjogiAlapjai_2017feb13</Template>
  <TotalTime>646</TotalTime>
  <Words>325</Words>
  <Application>Microsoft Office PowerPoint</Application>
  <PresentationFormat>Diavetítés a képernyőre (4:3 oldalarány)</PresentationFormat>
  <Paragraphs>93</Paragraphs>
  <Slides>8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Alapértelmezett terv</vt:lpstr>
      <vt:lpstr>PowerPoint-bemutató</vt:lpstr>
      <vt:lpstr>Az egyes tematikus egységek</vt:lpstr>
      <vt:lpstr>Alapvetések</vt:lpstr>
      <vt:lpstr>Kockázati szabályozás és eszközök</vt:lpstr>
      <vt:lpstr>Kockázati szabályozás és eszközök</vt:lpstr>
      <vt:lpstr>Kockázati szabályozás és eszközök</vt:lpstr>
      <vt:lpstr>Kockázati szabályozás és eszközök</vt:lpstr>
      <vt:lpstr>Kockázati szabályozás és eszközök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Dell</dc:creator>
  <cp:lastModifiedBy>Tanterem</cp:lastModifiedBy>
  <cp:revision>42</cp:revision>
  <cp:lastPrinted>2014-08-19T15:08:03Z</cp:lastPrinted>
  <dcterms:created xsi:type="dcterms:W3CDTF">2017-02-12T22:11:54Z</dcterms:created>
  <dcterms:modified xsi:type="dcterms:W3CDTF">2019-11-09T18:21:28Z</dcterms:modified>
</cp:coreProperties>
</file>